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3" r:id="rId4"/>
    <p:sldId id="277" r:id="rId5"/>
    <p:sldId id="278" r:id="rId6"/>
    <p:sldId id="262" r:id="rId7"/>
    <p:sldId id="279" r:id="rId8"/>
    <p:sldId id="280" r:id="rId9"/>
    <p:sldId id="281" r:id="rId10"/>
    <p:sldId id="287" r:id="rId11"/>
    <p:sldId id="282" r:id="rId12"/>
    <p:sldId id="283" r:id="rId13"/>
    <p:sldId id="284" r:id="rId14"/>
    <p:sldId id="285" r:id="rId15"/>
    <p:sldId id="286" r:id="rId16"/>
    <p:sldId id="289" r:id="rId17"/>
    <p:sldId id="264" r:id="rId18"/>
    <p:sldId id="275" r:id="rId1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Swann" initials="S" lastIdx="2" clrIdx="0">
    <p:extLst>
      <p:ext uri="{19B8F6BF-5375-455C-9EA6-DF929625EA0E}">
        <p15:presenceInfo xmlns:p15="http://schemas.microsoft.com/office/powerpoint/2012/main" userId="SSw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7D1EA-DF51-44D8-837E-E4CA6067BE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639C6E7-2718-4316-908F-A806EEDC36D6}">
      <dgm:prSet/>
      <dgm:spPr/>
      <dgm:t>
        <a:bodyPr/>
        <a:lstStyle/>
        <a:p>
          <a:pPr rtl="0"/>
          <a:r>
            <a:rPr lang="en-US" smtClean="0"/>
            <a:t>1999, 2002 &amp; 2015 studies agree that the Inlet will eventually close if no action is taken</a:t>
          </a:r>
          <a:endParaRPr lang="en-US"/>
        </a:p>
      </dgm:t>
    </dgm:pt>
    <dgm:pt modelId="{05B6ACC7-FD83-46D0-A90B-34B6AE8E7DCF}" type="parTrans" cxnId="{3D7B6379-40A9-4AF3-BBC8-F313EC550851}">
      <dgm:prSet/>
      <dgm:spPr/>
      <dgm:t>
        <a:bodyPr/>
        <a:lstStyle/>
        <a:p>
          <a:endParaRPr lang="en-US"/>
        </a:p>
      </dgm:t>
    </dgm:pt>
    <dgm:pt modelId="{05731F7E-2B26-440F-A85F-D6FD4430802D}" type="sibTrans" cxnId="{3D7B6379-40A9-4AF3-BBC8-F313EC550851}">
      <dgm:prSet/>
      <dgm:spPr/>
      <dgm:t>
        <a:bodyPr/>
        <a:lstStyle/>
        <a:p>
          <a:endParaRPr lang="en-US"/>
        </a:p>
      </dgm:t>
    </dgm:pt>
    <dgm:pt modelId="{DF0E6826-B915-458A-8198-F5E37DD3D86B}">
      <dgm:prSet/>
      <dgm:spPr/>
      <dgm:t>
        <a:bodyPr/>
        <a:lstStyle/>
        <a:p>
          <a:pPr rtl="0"/>
          <a:r>
            <a:rPr lang="en-US" smtClean="0"/>
            <a:t>Recent guidance regarding the Coastal Barrier Resource Zone Act provides an opportunity for Federal Assistance</a:t>
          </a:r>
          <a:endParaRPr lang="en-US"/>
        </a:p>
      </dgm:t>
    </dgm:pt>
    <dgm:pt modelId="{EC77E191-EA0D-4E87-91FF-4881862D468B}" type="parTrans" cxnId="{DA367A76-EB04-464E-ADF4-200B3657B619}">
      <dgm:prSet/>
      <dgm:spPr/>
      <dgm:t>
        <a:bodyPr/>
        <a:lstStyle/>
        <a:p>
          <a:endParaRPr lang="en-US"/>
        </a:p>
      </dgm:t>
    </dgm:pt>
    <dgm:pt modelId="{B0174CF5-2D0B-4320-81D8-9088D18443B4}" type="sibTrans" cxnId="{DA367A76-EB04-464E-ADF4-200B3657B619}">
      <dgm:prSet/>
      <dgm:spPr/>
      <dgm:t>
        <a:bodyPr/>
        <a:lstStyle/>
        <a:p>
          <a:endParaRPr lang="en-US"/>
        </a:p>
      </dgm:t>
    </dgm:pt>
    <dgm:pt modelId="{48AEC2CB-1319-4863-A1E1-97336995113F}">
      <dgm:prSet/>
      <dgm:spPr/>
      <dgm:t>
        <a:bodyPr/>
        <a:lstStyle/>
        <a:p>
          <a:pPr rtl="0"/>
          <a:r>
            <a:rPr lang="en-US" smtClean="0"/>
            <a:t>Convene Stakeholder Meeting to Discuss Options?</a:t>
          </a:r>
          <a:endParaRPr lang="en-US"/>
        </a:p>
      </dgm:t>
    </dgm:pt>
    <dgm:pt modelId="{0D332838-CCA5-47EB-BD2A-7E2CAEB27D90}" type="parTrans" cxnId="{1F18F5A0-9618-4918-BC23-B281E7F3F8D4}">
      <dgm:prSet/>
      <dgm:spPr/>
      <dgm:t>
        <a:bodyPr/>
        <a:lstStyle/>
        <a:p>
          <a:endParaRPr lang="en-US"/>
        </a:p>
      </dgm:t>
    </dgm:pt>
    <dgm:pt modelId="{468309A5-8927-4592-93B1-4411933F0621}" type="sibTrans" cxnId="{1F18F5A0-9618-4918-BC23-B281E7F3F8D4}">
      <dgm:prSet/>
      <dgm:spPr/>
      <dgm:t>
        <a:bodyPr/>
        <a:lstStyle/>
        <a:p>
          <a:endParaRPr lang="en-US"/>
        </a:p>
      </dgm:t>
    </dgm:pt>
    <dgm:pt modelId="{40793A31-0C58-4137-80C2-8272A7E76B28}" type="pres">
      <dgm:prSet presAssocID="{C007D1EA-DF51-44D8-837E-E4CA6067BECA}" presName="linear" presStyleCnt="0">
        <dgm:presLayoutVars>
          <dgm:animLvl val="lvl"/>
          <dgm:resizeHandles val="exact"/>
        </dgm:presLayoutVars>
      </dgm:prSet>
      <dgm:spPr/>
    </dgm:pt>
    <dgm:pt modelId="{FA5C0648-B55B-4FCD-AFD5-9C4A1CA11116}" type="pres">
      <dgm:prSet presAssocID="{5639C6E7-2718-4316-908F-A806EEDC36D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47E0BC-15AC-42B9-BB3B-C5BD4CADB9BA}" type="pres">
      <dgm:prSet presAssocID="{05731F7E-2B26-440F-A85F-D6FD4430802D}" presName="spacer" presStyleCnt="0"/>
      <dgm:spPr/>
    </dgm:pt>
    <dgm:pt modelId="{A1C8141E-71F0-4F15-A06D-ECD2E44854CA}" type="pres">
      <dgm:prSet presAssocID="{DF0E6826-B915-458A-8198-F5E37DD3D8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F113B5-53E6-41C1-8C74-B54F223C0112}" type="pres">
      <dgm:prSet presAssocID="{B0174CF5-2D0B-4320-81D8-9088D18443B4}" presName="spacer" presStyleCnt="0"/>
      <dgm:spPr/>
    </dgm:pt>
    <dgm:pt modelId="{D13E508F-29D9-4F36-B3A9-7C4C43632228}" type="pres">
      <dgm:prSet presAssocID="{48AEC2CB-1319-4863-A1E1-97336995113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C0E6ACD-97CE-4B92-A015-98B6C4FCBA81}" type="presOf" srcId="{DF0E6826-B915-458A-8198-F5E37DD3D86B}" destId="{A1C8141E-71F0-4F15-A06D-ECD2E44854CA}" srcOrd="0" destOrd="0" presId="urn:microsoft.com/office/officeart/2005/8/layout/vList2"/>
    <dgm:cxn modelId="{3D7B6379-40A9-4AF3-BBC8-F313EC550851}" srcId="{C007D1EA-DF51-44D8-837E-E4CA6067BECA}" destId="{5639C6E7-2718-4316-908F-A806EEDC36D6}" srcOrd="0" destOrd="0" parTransId="{05B6ACC7-FD83-46D0-A90B-34B6AE8E7DCF}" sibTransId="{05731F7E-2B26-440F-A85F-D6FD4430802D}"/>
    <dgm:cxn modelId="{1F18F5A0-9618-4918-BC23-B281E7F3F8D4}" srcId="{C007D1EA-DF51-44D8-837E-E4CA6067BECA}" destId="{48AEC2CB-1319-4863-A1E1-97336995113F}" srcOrd="2" destOrd="0" parTransId="{0D332838-CCA5-47EB-BD2A-7E2CAEB27D90}" sibTransId="{468309A5-8927-4592-93B1-4411933F0621}"/>
    <dgm:cxn modelId="{4319A00B-E523-4B97-8268-9DF25E9DFFDD}" type="presOf" srcId="{C007D1EA-DF51-44D8-837E-E4CA6067BECA}" destId="{40793A31-0C58-4137-80C2-8272A7E76B28}" srcOrd="0" destOrd="0" presId="urn:microsoft.com/office/officeart/2005/8/layout/vList2"/>
    <dgm:cxn modelId="{849AC488-F2DC-40CC-8C7B-B73CF360E3D4}" type="presOf" srcId="{5639C6E7-2718-4316-908F-A806EEDC36D6}" destId="{FA5C0648-B55B-4FCD-AFD5-9C4A1CA11116}" srcOrd="0" destOrd="0" presId="urn:microsoft.com/office/officeart/2005/8/layout/vList2"/>
    <dgm:cxn modelId="{DA367A76-EB04-464E-ADF4-200B3657B619}" srcId="{C007D1EA-DF51-44D8-837E-E4CA6067BECA}" destId="{DF0E6826-B915-458A-8198-F5E37DD3D86B}" srcOrd="1" destOrd="0" parTransId="{EC77E191-EA0D-4E87-91FF-4881862D468B}" sibTransId="{B0174CF5-2D0B-4320-81D8-9088D18443B4}"/>
    <dgm:cxn modelId="{209FEAED-0E43-4F3C-9311-7A513166D1CB}" type="presOf" srcId="{48AEC2CB-1319-4863-A1E1-97336995113F}" destId="{D13E508F-29D9-4F36-B3A9-7C4C43632228}" srcOrd="0" destOrd="0" presId="urn:microsoft.com/office/officeart/2005/8/layout/vList2"/>
    <dgm:cxn modelId="{403448AD-8D89-4B4C-A825-7BBE17E67613}" type="presParOf" srcId="{40793A31-0C58-4137-80C2-8272A7E76B28}" destId="{FA5C0648-B55B-4FCD-AFD5-9C4A1CA11116}" srcOrd="0" destOrd="0" presId="urn:microsoft.com/office/officeart/2005/8/layout/vList2"/>
    <dgm:cxn modelId="{A0437838-7FB4-41E7-AE00-F5AE8CCCAC55}" type="presParOf" srcId="{40793A31-0C58-4137-80C2-8272A7E76B28}" destId="{0D47E0BC-15AC-42B9-BB3B-C5BD4CADB9BA}" srcOrd="1" destOrd="0" presId="urn:microsoft.com/office/officeart/2005/8/layout/vList2"/>
    <dgm:cxn modelId="{8A2EACF6-9FD8-4A6A-8273-54CBEFA2CDDC}" type="presParOf" srcId="{40793A31-0C58-4137-80C2-8272A7E76B28}" destId="{A1C8141E-71F0-4F15-A06D-ECD2E44854CA}" srcOrd="2" destOrd="0" presId="urn:microsoft.com/office/officeart/2005/8/layout/vList2"/>
    <dgm:cxn modelId="{787794DE-C5A6-465B-AE0E-E317E4068DAF}" type="presParOf" srcId="{40793A31-0C58-4137-80C2-8272A7E76B28}" destId="{9CF113B5-53E6-41C1-8C74-B54F223C0112}" srcOrd="3" destOrd="0" presId="urn:microsoft.com/office/officeart/2005/8/layout/vList2"/>
    <dgm:cxn modelId="{890F9A5E-DE5C-4BA0-97BE-4B8FC820E646}" type="presParOf" srcId="{40793A31-0C58-4137-80C2-8272A7E76B28}" destId="{D13E508F-29D9-4F36-B3A9-7C4C4363222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C0648-B55B-4FCD-AFD5-9C4A1CA11116}">
      <dsp:nvSpPr>
        <dsp:cNvPr id="0" name=""/>
        <dsp:cNvSpPr/>
      </dsp:nvSpPr>
      <dsp:spPr>
        <a:xfrm>
          <a:off x="0" y="46218"/>
          <a:ext cx="7155809" cy="139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1999, 2002 &amp; 2015 studies agree that the Inlet will eventually close if no action is taken</a:t>
          </a:r>
          <a:endParaRPr lang="en-US" sz="2500" kern="1200"/>
        </a:p>
      </dsp:txBody>
      <dsp:txXfrm>
        <a:off x="68270" y="114488"/>
        <a:ext cx="7019269" cy="1261975"/>
      </dsp:txXfrm>
    </dsp:sp>
    <dsp:sp modelId="{A1C8141E-71F0-4F15-A06D-ECD2E44854CA}">
      <dsp:nvSpPr>
        <dsp:cNvPr id="0" name=""/>
        <dsp:cNvSpPr/>
      </dsp:nvSpPr>
      <dsp:spPr>
        <a:xfrm>
          <a:off x="0" y="1516733"/>
          <a:ext cx="7155809" cy="139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Recent guidance regarding the Coastal Barrier Resource Zone Act provides an opportunity for Federal Assistance</a:t>
          </a:r>
          <a:endParaRPr lang="en-US" sz="2500" kern="1200"/>
        </a:p>
      </dsp:txBody>
      <dsp:txXfrm>
        <a:off x="68270" y="1585003"/>
        <a:ext cx="7019269" cy="1261975"/>
      </dsp:txXfrm>
    </dsp:sp>
    <dsp:sp modelId="{D13E508F-29D9-4F36-B3A9-7C4C43632228}">
      <dsp:nvSpPr>
        <dsp:cNvPr id="0" name=""/>
        <dsp:cNvSpPr/>
      </dsp:nvSpPr>
      <dsp:spPr>
        <a:xfrm>
          <a:off x="0" y="2987249"/>
          <a:ext cx="7155809" cy="139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Convene Stakeholder Meeting to Discuss Options?</a:t>
          </a:r>
          <a:endParaRPr lang="en-US" sz="2500" kern="1200"/>
        </a:p>
      </dsp:txBody>
      <dsp:txXfrm>
        <a:off x="68270" y="3055519"/>
        <a:ext cx="7019269" cy="1261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9B73-5941-43B4-9CBD-6940B64AF07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7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9B73-5941-43B4-9CBD-6940B64AF07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7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9B73-5941-43B4-9CBD-6940B64AF07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9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9B73-5941-43B4-9CBD-6940B64AF07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4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9B73-5941-43B4-9CBD-6940B64AF07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9B73-5941-43B4-9CBD-6940B64AF07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9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9B73-5941-43B4-9CBD-6940B64AF07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5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9B73-5941-43B4-9CBD-6940B64AF07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9B73-5941-43B4-9CBD-6940B64AF07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0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9B73-5941-43B4-9CBD-6940B64AF07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6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9B73-5941-43B4-9CBD-6940B64AF07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6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49B73-5941-43B4-9CBD-6940B64AF07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D3508-82F5-400E-96FF-DEBF3ACA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9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 Cover2_inside cover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0262"/>
            <a:ext cx="7886700" cy="38731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/>
            </a:r>
            <a:br>
              <a:rPr lang="en-US" sz="3600" b="1" dirty="0"/>
            </a:br>
            <a:r>
              <a:rPr lang="en-US" b="1" dirty="0"/>
              <a:t>Fort George River</a:t>
            </a:r>
            <a:br>
              <a:rPr lang="en-US" b="1" dirty="0"/>
            </a:br>
            <a:r>
              <a:rPr lang="en-US" b="1" dirty="0"/>
              <a:t>Issues &amp; Options</a:t>
            </a:r>
            <a:br>
              <a:rPr lang="en-US" b="1" dirty="0"/>
            </a:br>
            <a:r>
              <a:rPr lang="en-US" b="1" dirty="0"/>
              <a:t>for Discussion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2700" b="1" dirty="0"/>
              <a:t>Presented to the</a:t>
            </a:r>
            <a:br>
              <a:rPr lang="en-US" sz="2700" b="1" dirty="0"/>
            </a:br>
            <a:r>
              <a:rPr lang="en-US" sz="2700" b="1" dirty="0"/>
              <a:t>Jacksonville Waterways Commission</a:t>
            </a:r>
            <a:br>
              <a:rPr lang="en-US" sz="2700" b="1" dirty="0"/>
            </a:br>
            <a:r>
              <a:rPr lang="en-US" sz="2700" b="1" dirty="0"/>
              <a:t>December 11, 2019</a:t>
            </a:r>
            <a:endParaRPr lang="en-US" b="1" dirty="0"/>
          </a:p>
        </p:txBody>
      </p:sp>
      <p:pic>
        <p:nvPicPr>
          <p:cNvPr id="7" name="Picture 2" descr="http://www.coj.net/getmedia/c4ca0650-0f86-4664-b586-3d5ccd2890cc/COJ-logo-Silver-Blue.aspx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78" y="4927695"/>
            <a:ext cx="1290043" cy="129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8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1967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1943 - 1980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36" y="635920"/>
            <a:ext cx="7276925" cy="59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2326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1994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B3A232-DAFB-492F-945D-0F67BDFF8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9" y="875948"/>
            <a:ext cx="7825342" cy="58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" y="1856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2006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E41B2E-55FB-4EA4-9736-B1C8235AD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72" y="626453"/>
            <a:ext cx="7493253" cy="59630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6571" y="6274965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Google Earth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08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5259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C8B43A-471D-4C79-9ACD-FAA806419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50" y="671399"/>
            <a:ext cx="6503345" cy="5905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62838" y="6345988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Google Earth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498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 Cover2_inside cover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14452" y="6400688"/>
            <a:ext cx="1133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Google Earth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1F42F5-A20C-4BB6-AC98-F085D2519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8" y="924609"/>
            <a:ext cx="7324734" cy="562996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2665063-A210-41B0-92BC-22499F4784D2}"/>
              </a:ext>
            </a:extLst>
          </p:cNvPr>
          <p:cNvSpPr txBox="1"/>
          <p:nvPr/>
        </p:nvSpPr>
        <p:spPr>
          <a:xfrm>
            <a:off x="-13985" y="30342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What’s Happening Now?</a:t>
            </a:r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xmlns="" id="{1214B541-3280-4890-B33A-384805B46946}"/>
              </a:ext>
            </a:extLst>
          </p:cNvPr>
          <p:cNvSpPr/>
          <p:nvPr/>
        </p:nvSpPr>
        <p:spPr>
          <a:xfrm>
            <a:off x="7427494" y="1876928"/>
            <a:ext cx="1379621" cy="593558"/>
          </a:xfrm>
          <a:prstGeom prst="borderCallout1">
            <a:avLst>
              <a:gd name="adj1" fmla="val 49831"/>
              <a:gd name="adj2" fmla="val 388"/>
              <a:gd name="adj3" fmla="val 143581"/>
              <a:gd name="adj4" fmla="val -56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Inlet Continues to move North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8EFE7499-2D7F-493F-8A0C-6E0DF5770B0D}"/>
              </a:ext>
            </a:extLst>
          </p:cNvPr>
          <p:cNvSpPr/>
          <p:nvPr/>
        </p:nvSpPr>
        <p:spPr>
          <a:xfrm>
            <a:off x="7088554" y="1130066"/>
            <a:ext cx="1718561" cy="593558"/>
          </a:xfrm>
          <a:prstGeom prst="borderCallout1">
            <a:avLst>
              <a:gd name="adj1" fmla="val 49831"/>
              <a:gd name="adj2" fmla="val 388"/>
              <a:gd name="adj3" fmla="val 278716"/>
              <a:gd name="adj4" fmla="val -49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South Shore of Talbot Island Continues to Erode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xmlns="" id="{FCF5849C-9B9A-444C-BED9-D7B2B9DCBC42}"/>
              </a:ext>
            </a:extLst>
          </p:cNvPr>
          <p:cNvSpPr/>
          <p:nvPr/>
        </p:nvSpPr>
        <p:spPr>
          <a:xfrm>
            <a:off x="7080261" y="4163287"/>
            <a:ext cx="1550120" cy="593558"/>
          </a:xfrm>
          <a:prstGeom prst="borderCallout1">
            <a:avLst>
              <a:gd name="adj1" fmla="val 49831"/>
              <a:gd name="adj2" fmla="val 388"/>
              <a:gd name="adj3" fmla="val 132770"/>
              <a:gd name="adj4" fmla="val -39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Wards Bank </a:t>
            </a:r>
            <a:r>
              <a:rPr lang="en-US" sz="1400" dirty="0" smtClean="0"/>
              <a:t>Continues to Grow</a:t>
            </a:r>
            <a:endParaRPr lang="en-US" sz="1400" dirty="0"/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xmlns="" id="{524C7E1A-BEFC-451B-A7BA-DEC0BC45BB2B}"/>
              </a:ext>
            </a:extLst>
          </p:cNvPr>
          <p:cNvSpPr/>
          <p:nvPr/>
        </p:nvSpPr>
        <p:spPr>
          <a:xfrm>
            <a:off x="2552751" y="2245897"/>
            <a:ext cx="1277405" cy="449177"/>
          </a:xfrm>
          <a:prstGeom prst="borderCallout1">
            <a:avLst>
              <a:gd name="adj1" fmla="val 48480"/>
              <a:gd name="adj2" fmla="val 100296"/>
              <a:gd name="adj3" fmla="val -52606"/>
              <a:gd name="adj4" fmla="val 152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River Filling with Sand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xmlns="" id="{8D54D6CF-4F29-42FA-A818-2DA3FFCC9879}"/>
              </a:ext>
            </a:extLst>
          </p:cNvPr>
          <p:cNvSpPr/>
          <p:nvPr/>
        </p:nvSpPr>
        <p:spPr>
          <a:xfrm>
            <a:off x="2695074" y="4307994"/>
            <a:ext cx="1632389" cy="593557"/>
          </a:xfrm>
          <a:prstGeom prst="borderCallout1">
            <a:avLst>
              <a:gd name="adj1" fmla="val 48480"/>
              <a:gd name="adj2" fmla="val 100296"/>
              <a:gd name="adj3" fmla="val -2171"/>
              <a:gd name="adj4" fmla="val 173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Hydraulics of Inlet = Net Import of Sand</a:t>
            </a:r>
          </a:p>
        </p:txBody>
      </p:sp>
    </p:spTree>
    <p:extLst>
      <p:ext uri="{BB962C8B-B14F-4D97-AF65-F5344CB8AC3E}">
        <p14:creationId xmlns:p14="http://schemas.microsoft.com/office/powerpoint/2010/main" val="13339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 Cover2_inside cover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14452" y="6400688"/>
            <a:ext cx="1133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Google Earth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1F42F5-A20C-4BB6-AC98-F085D2519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56" y="866681"/>
            <a:ext cx="7324734" cy="562996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2665063-A210-41B0-92BC-22499F4784D2}"/>
              </a:ext>
            </a:extLst>
          </p:cNvPr>
          <p:cNvSpPr txBox="1"/>
          <p:nvPr/>
        </p:nvSpPr>
        <p:spPr>
          <a:xfrm>
            <a:off x="-13985" y="30342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if the Inlet Closes?</a:t>
            </a:r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xmlns="" id="{1214B541-3280-4890-B33A-384805B46946}"/>
              </a:ext>
            </a:extLst>
          </p:cNvPr>
          <p:cNvSpPr/>
          <p:nvPr/>
        </p:nvSpPr>
        <p:spPr>
          <a:xfrm>
            <a:off x="1113642" y="2640679"/>
            <a:ext cx="2199101" cy="879685"/>
          </a:xfrm>
          <a:prstGeom prst="borderCallout1">
            <a:avLst>
              <a:gd name="adj1" fmla="val 49831"/>
              <a:gd name="adj2" fmla="val 388"/>
              <a:gd name="adj3" fmla="val 19257"/>
              <a:gd name="adj4" fmla="val -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Potentially Irreversible</a:t>
            </a:r>
          </a:p>
          <a:p>
            <a:pPr algn="ctr"/>
            <a:r>
              <a:rPr lang="en-US" sz="1400" dirty="0" smtClean="0"/>
              <a:t> </a:t>
            </a:r>
            <a:r>
              <a:rPr lang="en-US" sz="1400" dirty="0"/>
              <a:t>Area-Wide Ecological </a:t>
            </a:r>
            <a:r>
              <a:rPr lang="en-US" sz="1400" dirty="0" smtClean="0"/>
              <a:t>Impacts Expected</a:t>
            </a:r>
            <a:endParaRPr lang="en-US" sz="1400" dirty="0"/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8EFE7499-2D7F-493F-8A0C-6E0DF5770B0D}"/>
              </a:ext>
            </a:extLst>
          </p:cNvPr>
          <p:cNvSpPr/>
          <p:nvPr/>
        </p:nvSpPr>
        <p:spPr>
          <a:xfrm>
            <a:off x="6529791" y="830207"/>
            <a:ext cx="1718561" cy="593558"/>
          </a:xfrm>
          <a:prstGeom prst="borderCallout1">
            <a:avLst>
              <a:gd name="adj1" fmla="val 49831"/>
              <a:gd name="adj2" fmla="val 388"/>
              <a:gd name="adj3" fmla="val 116554"/>
              <a:gd name="adj4" fmla="val -81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Simpson Creek Ceases to Flow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xmlns="" id="{FCF5849C-9B9A-444C-BED9-D7B2B9DCBC42}"/>
              </a:ext>
            </a:extLst>
          </p:cNvPr>
          <p:cNvSpPr/>
          <p:nvPr/>
        </p:nvSpPr>
        <p:spPr>
          <a:xfrm>
            <a:off x="7080261" y="4163286"/>
            <a:ext cx="1839150" cy="849871"/>
          </a:xfrm>
          <a:prstGeom prst="borderCallout1">
            <a:avLst>
              <a:gd name="adj1" fmla="val 49831"/>
              <a:gd name="adj2" fmla="val 388"/>
              <a:gd name="adj3" fmla="val 132770"/>
              <a:gd name="adj4" fmla="val -39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Huguenot Park becomes part of Talbot Island State Park, No Beach Driving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xmlns="" id="{524C7E1A-BEFC-451B-A7BA-DEC0BC45BB2B}"/>
              </a:ext>
            </a:extLst>
          </p:cNvPr>
          <p:cNvSpPr/>
          <p:nvPr/>
        </p:nvSpPr>
        <p:spPr>
          <a:xfrm>
            <a:off x="3186909" y="974588"/>
            <a:ext cx="1632388" cy="449177"/>
          </a:xfrm>
          <a:prstGeom prst="borderCallout1">
            <a:avLst>
              <a:gd name="adj1" fmla="val 102052"/>
              <a:gd name="adj2" fmla="val 55090"/>
              <a:gd name="adj3" fmla="val 99181"/>
              <a:gd name="adj4" fmla="val 83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Loss of Boater Access to the River</a:t>
            </a:r>
          </a:p>
        </p:txBody>
      </p:sp>
    </p:spTree>
    <p:extLst>
      <p:ext uri="{BB962C8B-B14F-4D97-AF65-F5344CB8AC3E}">
        <p14:creationId xmlns:p14="http://schemas.microsoft.com/office/powerpoint/2010/main" val="165315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G Cover2_inside cover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79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652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What’s Causing this Problem?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857" y="5468101"/>
            <a:ext cx="1390008" cy="774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142" y="809742"/>
            <a:ext cx="6273715" cy="56689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68008" y="61725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G Cover2_inside cover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6512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Possible Solution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5" y="900824"/>
            <a:ext cx="7219230" cy="5616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81615" y="5932706"/>
            <a:ext cx="736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USACE</a:t>
            </a:r>
          </a:p>
          <a:p>
            <a:pPr algn="ctr"/>
            <a:r>
              <a:rPr lang="en-US" sz="1600" dirty="0" smtClean="0"/>
              <a:t>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87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4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040235" y="1928511"/>
          <a:ext cx="7155809" cy="443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75501" y="47271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Fort </a:t>
            </a:r>
            <a:r>
              <a:rPr lang="en-US" sz="3600" b="1" dirty="0">
                <a:solidFill>
                  <a:srgbClr val="FFFF00"/>
                </a:solidFill>
              </a:rPr>
              <a:t>George </a:t>
            </a:r>
            <a:r>
              <a:rPr lang="en-US" sz="3600" b="1" dirty="0" smtClean="0">
                <a:solidFill>
                  <a:srgbClr val="FFFF00"/>
                </a:solidFill>
              </a:rPr>
              <a:t>River - Next </a:t>
            </a:r>
            <a:r>
              <a:rPr lang="en-US" sz="3600" b="1" dirty="0">
                <a:solidFill>
                  <a:srgbClr val="FFFF00"/>
                </a:solidFill>
              </a:rPr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14611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 Cover2_inside cover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647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Ft. George </a:t>
            </a:r>
            <a:r>
              <a:rPr lang="en-US" sz="2800" b="1" dirty="0" smtClean="0"/>
              <a:t>Inlet </a:t>
            </a:r>
            <a:r>
              <a:rPr lang="en-US" sz="2800" b="1" dirty="0" smtClean="0"/>
              <a:t>&amp; </a:t>
            </a:r>
            <a:r>
              <a:rPr lang="en-US" sz="2800" b="1" dirty="0" smtClean="0"/>
              <a:t>River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12" y="787974"/>
            <a:ext cx="6019035" cy="5830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9509" y="6199464"/>
            <a:ext cx="1308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USACE - 2015</a:t>
            </a:r>
          </a:p>
        </p:txBody>
      </p:sp>
    </p:spTree>
    <p:extLst>
      <p:ext uri="{BB962C8B-B14F-4D97-AF65-F5344CB8AC3E}">
        <p14:creationId xmlns:p14="http://schemas.microsoft.com/office/powerpoint/2010/main" val="10674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 Cover2_inside cover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14452" y="6400688"/>
            <a:ext cx="1133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Google Earth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1F42F5-A20C-4BB6-AC98-F085D2519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12" y="826643"/>
            <a:ext cx="7324734" cy="562996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2665063-A210-41B0-92BC-22499F4784D2}"/>
              </a:ext>
            </a:extLst>
          </p:cNvPr>
          <p:cNvSpPr txBox="1"/>
          <p:nvPr/>
        </p:nvSpPr>
        <p:spPr>
          <a:xfrm>
            <a:off x="-13985" y="30342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Ft. George River – 2018</a:t>
            </a:r>
          </a:p>
        </p:txBody>
      </p:sp>
    </p:spTree>
    <p:extLst>
      <p:ext uri="{BB962C8B-B14F-4D97-AF65-F5344CB8AC3E}">
        <p14:creationId xmlns:p14="http://schemas.microsoft.com/office/powerpoint/2010/main" val="26094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 Cover2_inside cover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14452" y="6400688"/>
            <a:ext cx="1133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Google Earth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1F42F5-A20C-4BB6-AC98-F085D2519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22" y="799732"/>
            <a:ext cx="7324734" cy="56299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14A107-EF13-40B4-AD91-CFE59EF9E3D0}"/>
              </a:ext>
            </a:extLst>
          </p:cNvPr>
          <p:cNvSpPr txBox="1"/>
          <p:nvPr/>
        </p:nvSpPr>
        <p:spPr>
          <a:xfrm>
            <a:off x="4162926" y="1972139"/>
            <a:ext cx="481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COJ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CA7B8C9-F30E-467B-993E-714F6BF5066B}"/>
              </a:ext>
            </a:extLst>
          </p:cNvPr>
          <p:cNvSpPr txBox="1"/>
          <p:nvPr/>
        </p:nvSpPr>
        <p:spPr>
          <a:xfrm>
            <a:off x="4780547" y="4041571"/>
            <a:ext cx="481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COJ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FAA191-B110-4FAB-8475-D00D714BA656}"/>
              </a:ext>
            </a:extLst>
          </p:cNvPr>
          <p:cNvSpPr txBox="1"/>
          <p:nvPr/>
        </p:nvSpPr>
        <p:spPr>
          <a:xfrm>
            <a:off x="4475748" y="5494844"/>
            <a:ext cx="481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COJ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E7A4D9-370F-4140-8663-5BF9ABE86C7B}"/>
              </a:ext>
            </a:extLst>
          </p:cNvPr>
          <p:cNvSpPr txBox="1"/>
          <p:nvPr/>
        </p:nvSpPr>
        <p:spPr>
          <a:xfrm>
            <a:off x="5473612" y="5585011"/>
            <a:ext cx="78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USA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852443D-7E55-4BC3-A2B0-ED083A5DF713}"/>
              </a:ext>
            </a:extLst>
          </p:cNvPr>
          <p:cNvSpPr txBox="1"/>
          <p:nvPr/>
        </p:nvSpPr>
        <p:spPr>
          <a:xfrm>
            <a:off x="6872473" y="5999298"/>
            <a:ext cx="78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USA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5E1648C-1105-41F8-BF57-595C13EA0FA5}"/>
              </a:ext>
            </a:extLst>
          </p:cNvPr>
          <p:cNvSpPr txBox="1"/>
          <p:nvPr/>
        </p:nvSpPr>
        <p:spPr>
          <a:xfrm>
            <a:off x="1895349" y="2279916"/>
            <a:ext cx="1289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NATURE CONSERVANCY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01266E6-6EFC-4387-97D2-0695020D3127}"/>
              </a:ext>
            </a:extLst>
          </p:cNvPr>
          <p:cNvSpPr txBox="1"/>
          <p:nvPr/>
        </p:nvSpPr>
        <p:spPr>
          <a:xfrm>
            <a:off x="4280967" y="1055379"/>
            <a:ext cx="499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USA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CFDED89-4A24-449A-BFC2-BC40CB101B9E}"/>
              </a:ext>
            </a:extLst>
          </p:cNvPr>
          <p:cNvSpPr txBox="1"/>
          <p:nvPr/>
        </p:nvSpPr>
        <p:spPr>
          <a:xfrm>
            <a:off x="3225981" y="1751446"/>
            <a:ext cx="55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USA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AB7E61D-D68C-4E23-AC6B-E0724BA3D8D0}"/>
              </a:ext>
            </a:extLst>
          </p:cNvPr>
          <p:cNvSpPr txBox="1"/>
          <p:nvPr/>
        </p:nvSpPr>
        <p:spPr>
          <a:xfrm>
            <a:off x="5818081" y="1449300"/>
            <a:ext cx="883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STATE OF</a:t>
            </a:r>
          </a:p>
          <a:p>
            <a:r>
              <a:rPr lang="en-US" sz="1400" dirty="0">
                <a:solidFill>
                  <a:srgbClr val="FFFF00"/>
                </a:solidFill>
              </a:rPr>
              <a:t>FLORIDA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87430D3-DA41-4C50-A2CB-21B882B73E17}"/>
              </a:ext>
            </a:extLst>
          </p:cNvPr>
          <p:cNvSpPr txBox="1"/>
          <p:nvPr/>
        </p:nvSpPr>
        <p:spPr>
          <a:xfrm>
            <a:off x="5989283" y="4660401"/>
            <a:ext cx="883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STATE OF</a:t>
            </a:r>
          </a:p>
          <a:p>
            <a:r>
              <a:rPr lang="en-US" sz="1400" dirty="0">
                <a:solidFill>
                  <a:srgbClr val="FFFF00"/>
                </a:solidFill>
              </a:rPr>
              <a:t>FLORIDA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0EF3E05-BB87-4525-8372-F25511759F9D}"/>
              </a:ext>
            </a:extLst>
          </p:cNvPr>
          <p:cNvSpPr txBox="1"/>
          <p:nvPr/>
        </p:nvSpPr>
        <p:spPr>
          <a:xfrm>
            <a:off x="3721331" y="2856796"/>
            <a:ext cx="883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STATE OF</a:t>
            </a:r>
          </a:p>
          <a:p>
            <a:r>
              <a:rPr lang="en-US" sz="1400" dirty="0">
                <a:solidFill>
                  <a:srgbClr val="FFFF00"/>
                </a:solidFill>
              </a:rPr>
              <a:t>FLORIDA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8DA8BC7-D0AB-4F6F-BA53-D1DA5BF68609}"/>
              </a:ext>
            </a:extLst>
          </p:cNvPr>
          <p:cNvSpPr txBox="1"/>
          <p:nvPr/>
        </p:nvSpPr>
        <p:spPr>
          <a:xfrm>
            <a:off x="3129829" y="752369"/>
            <a:ext cx="883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STATE OF</a:t>
            </a:r>
          </a:p>
          <a:p>
            <a:r>
              <a:rPr lang="en-US" sz="1400" dirty="0">
                <a:solidFill>
                  <a:srgbClr val="FFFF00"/>
                </a:solidFill>
              </a:rPr>
              <a:t>FLORIDA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E73B155-5794-4E09-99F2-5D43EC87CC80}"/>
              </a:ext>
            </a:extLst>
          </p:cNvPr>
          <p:cNvSpPr txBox="1"/>
          <p:nvPr/>
        </p:nvSpPr>
        <p:spPr>
          <a:xfrm>
            <a:off x="208547" y="2765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Ft. George River – Adjacent Property Owners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B31735F-100E-4343-BEBA-0C6A5355DF5F}"/>
              </a:ext>
            </a:extLst>
          </p:cNvPr>
          <p:cNvSpPr txBox="1"/>
          <p:nvPr/>
        </p:nvSpPr>
        <p:spPr>
          <a:xfrm>
            <a:off x="5261810" y="3690446"/>
            <a:ext cx="883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STATE OF</a:t>
            </a:r>
          </a:p>
          <a:p>
            <a:r>
              <a:rPr lang="en-US" sz="1400" dirty="0">
                <a:solidFill>
                  <a:srgbClr val="FFFF00"/>
                </a:solidFill>
              </a:rPr>
              <a:t>FLORIDA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B304557-3343-418C-8F27-36E6114DCA1F}"/>
              </a:ext>
            </a:extLst>
          </p:cNvPr>
          <p:cNvSpPr txBox="1"/>
          <p:nvPr/>
        </p:nvSpPr>
        <p:spPr>
          <a:xfrm>
            <a:off x="1994746" y="4226360"/>
            <a:ext cx="1289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NATURE CONSERVANCY</a:t>
            </a:r>
          </a:p>
        </p:txBody>
      </p:sp>
    </p:spTree>
    <p:extLst>
      <p:ext uri="{BB962C8B-B14F-4D97-AF65-F5344CB8AC3E}">
        <p14:creationId xmlns:p14="http://schemas.microsoft.com/office/powerpoint/2010/main" val="349114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 Cover2_inside cover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14452" y="6400688"/>
            <a:ext cx="1133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Google Earth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1F42F5-A20C-4BB6-AC98-F085D2519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38" y="770721"/>
            <a:ext cx="7324734" cy="562996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2665063-A210-41B0-92BC-22499F4784D2}"/>
              </a:ext>
            </a:extLst>
          </p:cNvPr>
          <p:cNvSpPr txBox="1"/>
          <p:nvPr/>
        </p:nvSpPr>
        <p:spPr>
          <a:xfrm>
            <a:off x="-13985" y="30342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Ft. George River – Land Managers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3B1A2B-7E4C-4D96-869E-619321FDD702}"/>
              </a:ext>
            </a:extLst>
          </p:cNvPr>
          <p:cNvSpPr txBox="1"/>
          <p:nvPr/>
        </p:nvSpPr>
        <p:spPr>
          <a:xfrm>
            <a:off x="5029200" y="5390147"/>
            <a:ext cx="52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COJ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D7144C-DE62-4C27-BDA4-43A0AC976367}"/>
              </a:ext>
            </a:extLst>
          </p:cNvPr>
          <p:cNvSpPr txBox="1"/>
          <p:nvPr/>
        </p:nvSpPr>
        <p:spPr>
          <a:xfrm>
            <a:off x="6087979" y="4700337"/>
            <a:ext cx="52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COJ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73889C-A6AB-4859-B76D-62A0149F64DE}"/>
              </a:ext>
            </a:extLst>
          </p:cNvPr>
          <p:cNvSpPr txBox="1"/>
          <p:nvPr/>
        </p:nvSpPr>
        <p:spPr>
          <a:xfrm>
            <a:off x="5895474" y="1788331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5D9CD4-6E0F-4359-B2C8-287FEC8BA036}"/>
              </a:ext>
            </a:extLst>
          </p:cNvPr>
          <p:cNvSpPr txBox="1"/>
          <p:nvPr/>
        </p:nvSpPr>
        <p:spPr>
          <a:xfrm>
            <a:off x="5582653" y="3244333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80B2B48-3FB7-46C2-99D7-2C7DED635C78}"/>
              </a:ext>
            </a:extLst>
          </p:cNvPr>
          <p:cNvSpPr txBox="1"/>
          <p:nvPr/>
        </p:nvSpPr>
        <p:spPr>
          <a:xfrm>
            <a:off x="3216442" y="814903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F5A8E00-3470-4D89-B4AA-6320B1E5207E}"/>
              </a:ext>
            </a:extLst>
          </p:cNvPr>
          <p:cNvSpPr txBox="1"/>
          <p:nvPr/>
        </p:nvSpPr>
        <p:spPr>
          <a:xfrm>
            <a:off x="3304674" y="1707455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7B1B98F-E035-4BAF-8838-E6DD2C2062EB}"/>
              </a:ext>
            </a:extLst>
          </p:cNvPr>
          <p:cNvSpPr txBox="1"/>
          <p:nvPr/>
        </p:nvSpPr>
        <p:spPr>
          <a:xfrm>
            <a:off x="3862840" y="2739063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1956DF-75C2-4976-9138-4C30EDCE213F}"/>
              </a:ext>
            </a:extLst>
          </p:cNvPr>
          <p:cNvSpPr txBox="1"/>
          <p:nvPr/>
        </p:nvSpPr>
        <p:spPr>
          <a:xfrm>
            <a:off x="4369204" y="1881873"/>
            <a:ext cx="52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COJ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9D84486-4CD6-4862-9E4F-35869A9CE852}"/>
              </a:ext>
            </a:extLst>
          </p:cNvPr>
          <p:cNvSpPr txBox="1"/>
          <p:nvPr/>
        </p:nvSpPr>
        <p:spPr>
          <a:xfrm>
            <a:off x="6686354" y="6098569"/>
            <a:ext cx="84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USACE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2023E1A-1E47-433B-9553-A3F7B15F4DCE}"/>
              </a:ext>
            </a:extLst>
          </p:cNvPr>
          <p:cNvSpPr txBox="1"/>
          <p:nvPr/>
        </p:nvSpPr>
        <p:spPr>
          <a:xfrm rot="17651637">
            <a:off x="1417213" y="1707456"/>
            <a:ext cx="84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FIND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F4AB834-F2D7-4CB5-9BA2-53B395387892}"/>
              </a:ext>
            </a:extLst>
          </p:cNvPr>
          <p:cNvSpPr txBox="1"/>
          <p:nvPr/>
        </p:nvSpPr>
        <p:spPr>
          <a:xfrm rot="16385332">
            <a:off x="1371001" y="4211671"/>
            <a:ext cx="81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FIND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20B2A29-2D91-4749-B3CA-55BD4266B262}"/>
              </a:ext>
            </a:extLst>
          </p:cNvPr>
          <p:cNvSpPr txBox="1"/>
          <p:nvPr/>
        </p:nvSpPr>
        <p:spPr>
          <a:xfrm>
            <a:off x="2609958" y="398017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NPS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EE5EDF6-101D-4D02-B7C9-F887A89BAB5B}"/>
              </a:ext>
            </a:extLst>
          </p:cNvPr>
          <p:cNvSpPr txBox="1"/>
          <p:nvPr/>
        </p:nvSpPr>
        <p:spPr>
          <a:xfrm>
            <a:off x="2437025" y="2185792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8B20442-32F5-4FD2-A203-92A1C3315135}"/>
              </a:ext>
            </a:extLst>
          </p:cNvPr>
          <p:cNvSpPr txBox="1"/>
          <p:nvPr/>
        </p:nvSpPr>
        <p:spPr>
          <a:xfrm>
            <a:off x="5465353" y="3820422"/>
            <a:ext cx="74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FDOT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778322-5406-4A44-B0E2-B49F041A2CE7}"/>
              </a:ext>
            </a:extLst>
          </p:cNvPr>
          <p:cNvSpPr txBox="1"/>
          <p:nvPr/>
        </p:nvSpPr>
        <p:spPr>
          <a:xfrm>
            <a:off x="1220842" y="2995295"/>
            <a:ext cx="3148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FDEP - Nassau River-St. Johns</a:t>
            </a:r>
          </a:p>
          <a:p>
            <a:r>
              <a:rPr lang="en-US" dirty="0">
                <a:solidFill>
                  <a:srgbClr val="FFFF00"/>
                </a:solidFill>
              </a:rPr>
              <a:t>River Marshes Aquatic Preserve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7B1C70E-1CBC-4D01-8ECD-859FFCD427B0}"/>
              </a:ext>
            </a:extLst>
          </p:cNvPr>
          <p:cNvSpPr txBox="1"/>
          <p:nvPr/>
        </p:nvSpPr>
        <p:spPr>
          <a:xfrm>
            <a:off x="5016508" y="4051250"/>
            <a:ext cx="52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COJ</a:t>
            </a:r>
          </a:p>
        </p:txBody>
      </p:sp>
    </p:spTree>
    <p:extLst>
      <p:ext uri="{BB962C8B-B14F-4D97-AF65-F5344CB8AC3E}">
        <p14:creationId xmlns:p14="http://schemas.microsoft.com/office/powerpoint/2010/main" val="139738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6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97" y="2974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1943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7A52A8F-2DD3-4670-B509-8FEC3EB5F8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0224" y="846656"/>
            <a:ext cx="5622758" cy="56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974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1960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35F225-48E8-4D5D-A565-58EFAA69DD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8" y="820648"/>
            <a:ext cx="7924801" cy="562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594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900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1970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EC7F57-EAB1-4AA5-8214-B4655C996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5" y="728369"/>
            <a:ext cx="8055045" cy="57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" y="2114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1980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C42166-40F3-477B-A251-4F500DB1A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9" y="734703"/>
            <a:ext cx="7928810" cy="58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</TotalTime>
  <Words>233</Words>
  <Application>Microsoft Office PowerPoint</Application>
  <PresentationFormat>On-screen Show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 Fort George River Issues &amp; Options for Discussion   Presented to the Jacksonville Waterways Commission December 11,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Swann, Steve</dc:creator>
  <cp:lastModifiedBy>Swann, Steve</cp:lastModifiedBy>
  <cp:revision>84</cp:revision>
  <cp:lastPrinted>2019-12-10T17:13:32Z</cp:lastPrinted>
  <dcterms:created xsi:type="dcterms:W3CDTF">2017-09-26T14:44:59Z</dcterms:created>
  <dcterms:modified xsi:type="dcterms:W3CDTF">2019-12-10T17:18:50Z</dcterms:modified>
</cp:coreProperties>
</file>